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9" r:id="rId4"/>
    <p:sldId id="258" r:id="rId5"/>
    <p:sldId id="260" r:id="rId6"/>
    <p:sldId id="261" r:id="rId7"/>
    <p:sldId id="263" r:id="rId8"/>
    <p:sldId id="269"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86" d="100"/>
          <a:sy n="86" d="100"/>
        </p:scale>
        <p:origin x="331"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62CB73-1C2A-4CBB-AEA1-D705222E343F}"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13768A-A152-4AA6-BE3D-9C3869BC27B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1423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62CB73-1C2A-4CBB-AEA1-D705222E343F}"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13768A-A152-4AA6-BE3D-9C3869BC27B8}" type="slidenum">
              <a:rPr lang="en-US" smtClean="0"/>
              <a:t>‹#›</a:t>
            </a:fld>
            <a:endParaRPr lang="en-US"/>
          </a:p>
        </p:txBody>
      </p:sp>
    </p:spTree>
    <p:extLst>
      <p:ext uri="{BB962C8B-B14F-4D97-AF65-F5344CB8AC3E}">
        <p14:creationId xmlns:p14="http://schemas.microsoft.com/office/powerpoint/2010/main" val="23116043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62CB73-1C2A-4CBB-AEA1-D705222E343F}"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13768A-A152-4AA6-BE3D-9C3869BC27B8}"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7146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B62CB73-1C2A-4CBB-AEA1-D705222E343F}"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13768A-A152-4AA6-BE3D-9C3869BC27B8}" type="slidenum">
              <a:rPr lang="en-US" smtClean="0"/>
              <a:t>‹#›</a:t>
            </a:fld>
            <a:endParaRPr lang="en-US"/>
          </a:p>
        </p:txBody>
      </p:sp>
    </p:spTree>
    <p:extLst>
      <p:ext uri="{BB962C8B-B14F-4D97-AF65-F5344CB8AC3E}">
        <p14:creationId xmlns:p14="http://schemas.microsoft.com/office/powerpoint/2010/main" val="1871400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B62CB73-1C2A-4CBB-AEA1-D705222E343F}" type="datetimeFigureOut">
              <a:rPr lang="en-US" smtClean="0"/>
              <a:t>9/29/2020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13768A-A152-4AA6-BE3D-9C3869BC27B8}" type="slidenum">
              <a:rPr lang="en-US" smtClean="0"/>
              <a:t>‹#›</a:t>
            </a:fld>
            <a:endParaRPr lang="en-US"/>
          </a:p>
        </p:txBody>
      </p:sp>
    </p:spTree>
    <p:extLst>
      <p:ext uri="{BB962C8B-B14F-4D97-AF65-F5344CB8AC3E}">
        <p14:creationId xmlns:p14="http://schemas.microsoft.com/office/powerpoint/2010/main" val="3710559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B62CB73-1C2A-4CBB-AEA1-D705222E343F}" type="datetimeFigureOut">
              <a:rPr lang="en-US" smtClean="0"/>
              <a:t>9/29/2020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13768A-A152-4AA6-BE3D-9C3869BC27B8}" type="slidenum">
              <a:rPr lang="en-US" smtClean="0"/>
              <a:t>‹#›</a:t>
            </a:fld>
            <a:endParaRPr lang="en-US"/>
          </a:p>
        </p:txBody>
      </p:sp>
    </p:spTree>
    <p:extLst>
      <p:ext uri="{BB962C8B-B14F-4D97-AF65-F5344CB8AC3E}">
        <p14:creationId xmlns:p14="http://schemas.microsoft.com/office/powerpoint/2010/main" val="372323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AB62CB73-1C2A-4CBB-AEA1-D705222E343F}" type="datetimeFigureOut">
              <a:rPr lang="en-US" smtClean="0"/>
              <a:t>9/29/2020</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3213768A-A152-4AA6-BE3D-9C3869BC27B8}" type="slidenum">
              <a:rPr lang="en-US" smtClean="0"/>
              <a:t>‹#›</a:t>
            </a:fld>
            <a:endParaRPr lang="en-US"/>
          </a:p>
        </p:txBody>
      </p:sp>
    </p:spTree>
    <p:extLst>
      <p:ext uri="{BB962C8B-B14F-4D97-AF65-F5344CB8AC3E}">
        <p14:creationId xmlns:p14="http://schemas.microsoft.com/office/powerpoint/2010/main" val="3690573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B62CB73-1C2A-4CBB-AEA1-D705222E343F}" type="datetimeFigureOut">
              <a:rPr lang="en-US" smtClean="0"/>
              <a:t>9/29/2020</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213768A-A152-4AA6-BE3D-9C3869BC27B8}" type="slidenum">
              <a:rPr lang="en-US" smtClean="0"/>
              <a:t>‹#›</a:t>
            </a:fld>
            <a:endParaRPr lang="en-US"/>
          </a:p>
        </p:txBody>
      </p:sp>
    </p:spTree>
    <p:extLst>
      <p:ext uri="{BB962C8B-B14F-4D97-AF65-F5344CB8AC3E}">
        <p14:creationId xmlns:p14="http://schemas.microsoft.com/office/powerpoint/2010/main" val="24913814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62CB73-1C2A-4CBB-AEA1-D705222E343F}" type="datetimeFigureOut">
              <a:rPr lang="en-US" smtClean="0"/>
              <a:t>9/29/2020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13768A-A152-4AA6-BE3D-9C3869BC27B8}" type="slidenum">
              <a:rPr lang="en-US" smtClean="0"/>
              <a:t>‹#›</a:t>
            </a:fld>
            <a:endParaRPr lang="en-US"/>
          </a:p>
        </p:txBody>
      </p:sp>
    </p:spTree>
    <p:extLst>
      <p:ext uri="{BB962C8B-B14F-4D97-AF65-F5344CB8AC3E}">
        <p14:creationId xmlns:p14="http://schemas.microsoft.com/office/powerpoint/2010/main" val="392747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62CB73-1C2A-4CBB-AEA1-D705222E343F}"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13768A-A152-4AA6-BE3D-9C3869BC27B8}" type="slidenum">
              <a:rPr lang="en-US" smtClean="0"/>
              <a:t>‹#›</a:t>
            </a:fld>
            <a:endParaRPr lang="en-US"/>
          </a:p>
        </p:txBody>
      </p:sp>
    </p:spTree>
    <p:extLst>
      <p:ext uri="{BB962C8B-B14F-4D97-AF65-F5344CB8AC3E}">
        <p14:creationId xmlns:p14="http://schemas.microsoft.com/office/powerpoint/2010/main" val="560943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62CB73-1C2A-4CBB-AEA1-D705222E343F}" type="datetimeFigureOut">
              <a:rPr lang="en-US" smtClean="0"/>
              <a:t>9/29/2020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13768A-A152-4AA6-BE3D-9C3869BC27B8}" type="slidenum">
              <a:rPr lang="en-US" smtClean="0"/>
              <a:t>‹#›</a:t>
            </a:fld>
            <a:endParaRPr lang="en-US"/>
          </a:p>
        </p:txBody>
      </p:sp>
    </p:spTree>
    <p:extLst>
      <p:ext uri="{BB962C8B-B14F-4D97-AF65-F5344CB8AC3E}">
        <p14:creationId xmlns:p14="http://schemas.microsoft.com/office/powerpoint/2010/main" val="27078374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AB62CB73-1C2A-4CBB-AEA1-D705222E343F}" type="datetimeFigureOut">
              <a:rPr lang="en-US" smtClean="0"/>
              <a:t>9/29/2020</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3213768A-A152-4AA6-BE3D-9C3869BC27B8}"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16648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Patient and Employee Rights</a:t>
            </a:r>
          </a:p>
        </p:txBody>
      </p:sp>
    </p:spTree>
    <p:extLst>
      <p:ext uri="{BB962C8B-B14F-4D97-AF65-F5344CB8AC3E}">
        <p14:creationId xmlns:p14="http://schemas.microsoft.com/office/powerpoint/2010/main" val="4065184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4788" y="804333"/>
            <a:ext cx="3391900" cy="5249334"/>
          </a:xfrm>
        </p:spPr>
        <p:txBody>
          <a:bodyPr>
            <a:normAutofit/>
          </a:bodyPr>
          <a:lstStyle/>
          <a:p>
            <a:pPr algn="r"/>
            <a:r>
              <a:rPr lang="en-US" dirty="0"/>
              <a:t>Patients Right to Information Disclosure</a:t>
            </a:r>
            <a:endParaRPr lang="en-US"/>
          </a:p>
        </p:txBody>
      </p:sp>
      <p:sp>
        <p:nvSpPr>
          <p:cNvPr id="3" name="Content Placeholder 2"/>
          <p:cNvSpPr>
            <a:spLocks noGrp="1"/>
          </p:cNvSpPr>
          <p:nvPr>
            <p:ph idx="1"/>
          </p:nvPr>
        </p:nvSpPr>
        <p:spPr>
          <a:xfrm>
            <a:off x="4999330" y="804333"/>
            <a:ext cx="6257721" cy="5249334"/>
          </a:xfrm>
        </p:spPr>
        <p:txBody>
          <a:bodyPr anchor="ctr">
            <a:normAutofit/>
          </a:bodyPr>
          <a:lstStyle/>
          <a:p>
            <a:r>
              <a:rPr lang="en-US" dirty="0"/>
              <a:t>Every patient should have access to his own information about his health care condition. </a:t>
            </a:r>
          </a:p>
          <a:p>
            <a:r>
              <a:rPr lang="en-US" dirty="0"/>
              <a:t>Allows patients to make informed decisions.</a:t>
            </a:r>
          </a:p>
          <a:p>
            <a:r>
              <a:rPr lang="en-US" dirty="0"/>
              <a:t>Health Insurance Portability and Accountability Act (HIPPA)</a:t>
            </a:r>
          </a:p>
          <a:p>
            <a:pPr lvl="1"/>
            <a:r>
              <a:rPr lang="en-US" dirty="0"/>
              <a:t>Mandates that health care providers disclose certain information to all patients, including the information that the patient may have a surrogate decision-maker, and that the patient may designate those who can receive information about the patient’s care. </a:t>
            </a:r>
          </a:p>
        </p:txBody>
      </p:sp>
    </p:spTree>
    <p:extLst>
      <p:ext uri="{BB962C8B-B14F-4D97-AF65-F5344CB8AC3E}">
        <p14:creationId xmlns:p14="http://schemas.microsoft.com/office/powerpoint/2010/main" val="2491530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35230A27-1553-42F8-99D7-829868E1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9">
            <a:extLst>
              <a:ext uri="{FF2B5EF4-FFF2-40B4-BE49-F238E27FC236}">
                <a16:creationId xmlns:a16="http://schemas.microsoft.com/office/drawing/2014/main" id="{A772232D-B4D6-429F-B3D1-2D9891B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5030" y="963997"/>
            <a:ext cx="3254691" cy="4938361"/>
          </a:xfrm>
        </p:spPr>
        <p:txBody>
          <a:bodyPr anchor="ctr">
            <a:normAutofit/>
          </a:bodyPr>
          <a:lstStyle/>
          <a:p>
            <a:pPr algn="r"/>
            <a:r>
              <a:rPr lang="en-US" sz="4400" dirty="0"/>
              <a:t>Patient Rights</a:t>
            </a:r>
          </a:p>
        </p:txBody>
      </p:sp>
      <p:cxnSp>
        <p:nvCxnSpPr>
          <p:cNvPr id="7"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251"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34882" y="963507"/>
            <a:ext cx="6135097" cy="4938851"/>
          </a:xfrm>
        </p:spPr>
        <p:txBody>
          <a:bodyPr anchor="ctr">
            <a:normAutofit fontScale="92500"/>
          </a:bodyPr>
          <a:lstStyle/>
          <a:p>
            <a:r>
              <a:rPr lang="en-US" sz="2800" dirty="0"/>
              <a:t>A patient has a right to control his or her own destiny and make decisions about his or her treatment unless one of the following conditions exists: (the patient is)</a:t>
            </a:r>
          </a:p>
          <a:p>
            <a:pPr lvl="1"/>
            <a:r>
              <a:rPr lang="en-US" sz="2800" dirty="0"/>
              <a:t>Unconscious</a:t>
            </a:r>
          </a:p>
          <a:p>
            <a:pPr lvl="1"/>
            <a:r>
              <a:rPr lang="en-US" sz="2800" dirty="0"/>
              <a:t>Declared mentally incompetent </a:t>
            </a:r>
          </a:p>
          <a:p>
            <a:pPr lvl="1"/>
            <a:r>
              <a:rPr lang="en-US" sz="2800" dirty="0"/>
              <a:t>Presents a danger to himself and other and requires immediate psychiatric treatment</a:t>
            </a:r>
          </a:p>
          <a:p>
            <a:pPr lvl="1"/>
            <a:r>
              <a:rPr lang="en-US" sz="2800" dirty="0"/>
              <a:t>Unable to communicate his or her desires</a:t>
            </a:r>
          </a:p>
          <a:p>
            <a:pPr lvl="1"/>
            <a:r>
              <a:rPr lang="en-US" sz="2800" dirty="0"/>
              <a:t>Under age 18 and parents consent to the treatment</a:t>
            </a:r>
          </a:p>
          <a:p>
            <a:pPr lvl="1"/>
            <a:endParaRPr lang="en-US" dirty="0"/>
          </a:p>
        </p:txBody>
      </p:sp>
    </p:spTree>
    <p:extLst>
      <p:ext uri="{BB962C8B-B14F-4D97-AF65-F5344CB8AC3E}">
        <p14:creationId xmlns:p14="http://schemas.microsoft.com/office/powerpoint/2010/main" val="22422357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741B58E-3B65-4A01-A276-975AB2CF8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7AAC67C3-831B-4AB1-A259-DFB839CAFA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92370" y="605896"/>
            <a:ext cx="3084844" cy="5646208"/>
          </a:xfrm>
        </p:spPr>
        <p:txBody>
          <a:bodyPr anchor="ctr">
            <a:normAutofit/>
          </a:bodyPr>
          <a:lstStyle/>
          <a:p>
            <a:r>
              <a:rPr lang="en-US" sz="3600">
                <a:solidFill>
                  <a:srgbClr val="FFFFFF"/>
                </a:solidFill>
              </a:rPr>
              <a:t>Informed Consent and EMTALA</a:t>
            </a:r>
          </a:p>
        </p:txBody>
      </p:sp>
      <p:sp>
        <p:nvSpPr>
          <p:cNvPr id="28" name="Rectangle 27">
            <a:extLst>
              <a:ext uri="{FF2B5EF4-FFF2-40B4-BE49-F238E27FC236}">
                <a16:creationId xmlns:a16="http://schemas.microsoft.com/office/drawing/2014/main" id="{054B3F04-9EAC-45C0-B3CE-0387EEA10A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Content Placeholder 2"/>
          <p:cNvSpPr>
            <a:spLocks noGrp="1"/>
          </p:cNvSpPr>
          <p:nvPr>
            <p:ph idx="1"/>
          </p:nvPr>
        </p:nvSpPr>
        <p:spPr>
          <a:xfrm>
            <a:off x="4742016" y="605896"/>
            <a:ext cx="6413663" cy="5646208"/>
          </a:xfrm>
        </p:spPr>
        <p:txBody>
          <a:bodyPr anchor="ctr">
            <a:normAutofit/>
          </a:bodyPr>
          <a:lstStyle/>
          <a:p>
            <a:r>
              <a:rPr lang="en-US"/>
              <a:t>Informed consent</a:t>
            </a:r>
          </a:p>
          <a:p>
            <a:pPr lvl="1"/>
            <a:r>
              <a:rPr lang="en-US"/>
              <a:t>A patient must be told sufficient information to make a reasonable choice about the procedure. </a:t>
            </a:r>
          </a:p>
          <a:p>
            <a:pPr lvl="1"/>
            <a:r>
              <a:rPr lang="en-US"/>
              <a:t>Including the benefits, but any risks or potential harms that may come to them as a result. </a:t>
            </a:r>
          </a:p>
          <a:p>
            <a:r>
              <a:rPr lang="en-US"/>
              <a:t>Emergency Medical Treatment and Active Labor Act (EMTALA)</a:t>
            </a:r>
          </a:p>
          <a:p>
            <a:pPr lvl="1"/>
            <a:r>
              <a:rPr lang="en-US"/>
              <a:t>Law that requires hospitals to render emergency care regardless of a patient’s ability to pay. </a:t>
            </a:r>
          </a:p>
          <a:p>
            <a:pPr lvl="1"/>
            <a:r>
              <a:rPr lang="en-US"/>
              <a:t>Necessary stabilizing treatment for emergency medical conditions.  </a:t>
            </a:r>
          </a:p>
          <a:p>
            <a:pPr lvl="1"/>
            <a:endParaRPr lang="en-US" dirty="0"/>
          </a:p>
          <a:p>
            <a:pPr marL="457200" lvl="1" indent="0">
              <a:buNone/>
            </a:pPr>
            <a:endParaRPr lang="en-US" dirty="0"/>
          </a:p>
        </p:txBody>
      </p:sp>
    </p:spTree>
    <p:extLst>
      <p:ext uri="{BB962C8B-B14F-4D97-AF65-F5344CB8AC3E}">
        <p14:creationId xmlns:p14="http://schemas.microsoft.com/office/powerpoint/2010/main" val="33401041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897632" y="778256"/>
            <a:ext cx="8018272" cy="1050544"/>
          </a:xfrm>
        </p:spPr>
        <p:txBody>
          <a:bodyPr>
            <a:normAutofit/>
          </a:bodyPr>
          <a:lstStyle/>
          <a:p>
            <a:r>
              <a:rPr lang="en-US" dirty="0"/>
              <a:t>Advance Directive</a:t>
            </a:r>
          </a:p>
        </p:txBody>
      </p:sp>
      <p:sp>
        <p:nvSpPr>
          <p:cNvPr id="3" name="Content Placeholder 2"/>
          <p:cNvSpPr>
            <a:spLocks noGrp="1"/>
          </p:cNvSpPr>
          <p:nvPr>
            <p:ph idx="1"/>
          </p:nvPr>
        </p:nvSpPr>
        <p:spPr>
          <a:xfrm>
            <a:off x="1899920" y="508000"/>
            <a:ext cx="10048240" cy="4551680"/>
          </a:xfrm>
        </p:spPr>
        <p:txBody>
          <a:bodyPr>
            <a:noAutofit/>
          </a:bodyPr>
          <a:lstStyle/>
          <a:p>
            <a:r>
              <a:rPr lang="en-US" sz="2800" dirty="0"/>
              <a:t>Guide that allows health care team members to know a patient’s wishes and act on them. </a:t>
            </a:r>
          </a:p>
          <a:p>
            <a:pPr lvl="1"/>
            <a:r>
              <a:rPr lang="en-US" sz="2800" dirty="0"/>
              <a:t>Living will: </a:t>
            </a:r>
          </a:p>
          <a:p>
            <a:pPr lvl="2"/>
            <a:r>
              <a:rPr lang="en-US" sz="2800" dirty="0"/>
              <a:t>States the patients wishes with regard to health care decisions. </a:t>
            </a:r>
          </a:p>
          <a:p>
            <a:r>
              <a:rPr lang="en-US" sz="2800" dirty="0"/>
              <a:t>Durable Power of Attorney</a:t>
            </a:r>
          </a:p>
          <a:p>
            <a:pPr lvl="1"/>
            <a:r>
              <a:rPr lang="en-US" sz="2800" dirty="0"/>
              <a:t>Document that provides a surrogate decision maker</a:t>
            </a:r>
          </a:p>
          <a:p>
            <a:pPr lvl="1"/>
            <a:r>
              <a:rPr lang="en-US" sz="2800" dirty="0"/>
              <a:t>Allows an individual named in the document to make health care decisions on behalf of the patient, even if those decisions will ultimately bring about the death of the patient.</a:t>
            </a:r>
          </a:p>
          <a:p>
            <a:pPr lvl="1"/>
            <a:r>
              <a:rPr lang="en-US" sz="2800" dirty="0"/>
              <a:t>However, can only act on behalf of the patient in accordance with the patient’s wishes. </a:t>
            </a:r>
          </a:p>
        </p:txBody>
      </p:sp>
    </p:spTree>
    <p:extLst>
      <p:ext uri="{BB962C8B-B14F-4D97-AF65-F5344CB8AC3E}">
        <p14:creationId xmlns:p14="http://schemas.microsoft.com/office/powerpoint/2010/main" val="10712972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Restraints</a:t>
            </a:r>
          </a:p>
        </p:txBody>
      </p:sp>
      <p:sp>
        <p:nvSpPr>
          <p:cNvPr id="3" name="Content Placeholder 2"/>
          <p:cNvSpPr>
            <a:spLocks noGrp="1"/>
          </p:cNvSpPr>
          <p:nvPr>
            <p:ph idx="1"/>
          </p:nvPr>
        </p:nvSpPr>
        <p:spPr/>
        <p:txBody>
          <a:bodyPr/>
          <a:lstStyle/>
          <a:p>
            <a:r>
              <a:rPr lang="en-US" dirty="0"/>
              <a:t>Federal regulations restrict the use of restraints to short periods with physician orders. </a:t>
            </a:r>
          </a:p>
          <a:p>
            <a:r>
              <a:rPr lang="en-US" dirty="0"/>
              <a:t>Least restrictive environment possible is supposed to be employed. </a:t>
            </a:r>
          </a:p>
          <a:p>
            <a:r>
              <a:rPr lang="en-US" dirty="0"/>
              <a:t>Physician is required to review the decision to impose restraints every 24 hours and to remove them as soon as possible. </a:t>
            </a:r>
          </a:p>
        </p:txBody>
      </p:sp>
    </p:spTree>
    <p:extLst>
      <p:ext uri="{BB962C8B-B14F-4D97-AF65-F5344CB8AC3E}">
        <p14:creationId xmlns:p14="http://schemas.microsoft.com/office/powerpoint/2010/main" val="2557170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Laws that Protect Employees</a:t>
            </a:r>
          </a:p>
        </p:txBody>
      </p:sp>
      <p:sp>
        <p:nvSpPr>
          <p:cNvPr id="3" name="Content Placeholder 2"/>
          <p:cNvSpPr>
            <a:spLocks noGrp="1"/>
          </p:cNvSpPr>
          <p:nvPr>
            <p:ph idx="1"/>
          </p:nvPr>
        </p:nvSpPr>
        <p:spPr>
          <a:xfrm>
            <a:off x="1239520" y="1825624"/>
            <a:ext cx="10317480" cy="4625976"/>
          </a:xfrm>
        </p:spPr>
        <p:txBody>
          <a:bodyPr>
            <a:normAutofit/>
          </a:bodyPr>
          <a:lstStyle/>
          <a:p>
            <a:r>
              <a:rPr lang="en-US" sz="2400" dirty="0"/>
              <a:t>Civil Rights Act of 1964</a:t>
            </a:r>
          </a:p>
          <a:p>
            <a:pPr lvl="1"/>
            <a:r>
              <a:rPr lang="en-US" sz="2400" dirty="0"/>
              <a:t>An employee may not be terminated because of race, creed, color, religious affiliation, gender, pregnancy or age. </a:t>
            </a:r>
          </a:p>
          <a:p>
            <a:pPr lvl="1"/>
            <a:r>
              <a:rPr lang="en-US" sz="2400" dirty="0"/>
              <a:t>Includes sexual harassment includes practices ranging from direct requests for sexual favors to workplace conditions that create a hostile environment for persons of either gender, including same-sex harassment.</a:t>
            </a:r>
          </a:p>
          <a:p>
            <a:r>
              <a:rPr lang="en-US" sz="2400" dirty="0"/>
              <a:t>Sexual harassment </a:t>
            </a:r>
          </a:p>
          <a:p>
            <a:pPr lvl="1"/>
            <a:r>
              <a:rPr lang="en-US" sz="2400" dirty="0"/>
              <a:t>Unwelcome sexual advances, requests for sexual favors, and other verbal or physical conduct of a sexual nature constitute sexual harassment when this conduct explicitly or implicitly affects an individual's employment, unreasonably interferes with an individuals work performance, or creates an intimidating, hostile, or offensive work environment. </a:t>
            </a:r>
          </a:p>
          <a:p>
            <a:pPr lvl="1"/>
            <a:endParaRPr lang="en-US" dirty="0"/>
          </a:p>
          <a:p>
            <a:pPr lvl="1"/>
            <a:endParaRPr lang="en-US" dirty="0"/>
          </a:p>
        </p:txBody>
      </p:sp>
    </p:spTree>
    <p:extLst>
      <p:ext uri="{BB962C8B-B14F-4D97-AF65-F5344CB8AC3E}">
        <p14:creationId xmlns:p14="http://schemas.microsoft.com/office/powerpoint/2010/main" val="2166919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ADA and NLRA</a:t>
            </a:r>
          </a:p>
        </p:txBody>
      </p:sp>
      <p:sp>
        <p:nvSpPr>
          <p:cNvPr id="3" name="Content Placeholder 2"/>
          <p:cNvSpPr>
            <a:spLocks noGrp="1"/>
          </p:cNvSpPr>
          <p:nvPr>
            <p:ph idx="1"/>
          </p:nvPr>
        </p:nvSpPr>
        <p:spPr/>
        <p:txBody>
          <a:bodyPr/>
          <a:lstStyle/>
          <a:p>
            <a:pPr lvl="0"/>
            <a:r>
              <a:rPr lang="en-US" dirty="0">
                <a:solidFill>
                  <a:prstClr val="black"/>
                </a:solidFill>
              </a:rPr>
              <a:t>Americans with Disabilities Act (1990)</a:t>
            </a:r>
          </a:p>
          <a:p>
            <a:pPr lvl="1"/>
            <a:r>
              <a:rPr lang="en-US" dirty="0">
                <a:solidFill>
                  <a:prstClr val="black"/>
                </a:solidFill>
              </a:rPr>
              <a:t>Protects a person with disabilities from being fired because of the disability. </a:t>
            </a:r>
          </a:p>
          <a:p>
            <a:pPr lvl="0"/>
            <a:r>
              <a:rPr lang="en-US" dirty="0">
                <a:solidFill>
                  <a:prstClr val="black"/>
                </a:solidFill>
              </a:rPr>
              <a:t>National Labor Relations Act (NLRA) protects the rights of employees to organize and engage in activity for mutual protection. </a:t>
            </a:r>
          </a:p>
          <a:p>
            <a:pPr lvl="1"/>
            <a:r>
              <a:rPr lang="en-US" dirty="0">
                <a:solidFill>
                  <a:prstClr val="black"/>
                </a:solidFill>
              </a:rPr>
              <a:t>Employees cannot be terminated, demoted, or otherwise suffer a job action as a result of being part of a union organizing action. </a:t>
            </a:r>
          </a:p>
          <a:p>
            <a:endParaRPr lang="en-US" dirty="0"/>
          </a:p>
        </p:txBody>
      </p:sp>
    </p:spTree>
    <p:extLst>
      <p:ext uri="{BB962C8B-B14F-4D97-AF65-F5344CB8AC3E}">
        <p14:creationId xmlns:p14="http://schemas.microsoft.com/office/powerpoint/2010/main" val="12680847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Staffing and Work Load</a:t>
            </a:r>
          </a:p>
        </p:txBody>
      </p:sp>
      <p:sp>
        <p:nvSpPr>
          <p:cNvPr id="3" name="Content Placeholder 2"/>
          <p:cNvSpPr>
            <a:spLocks noGrp="1"/>
          </p:cNvSpPr>
          <p:nvPr>
            <p:ph idx="1"/>
          </p:nvPr>
        </p:nvSpPr>
        <p:spPr/>
        <p:txBody>
          <a:bodyPr/>
          <a:lstStyle/>
          <a:p>
            <a:r>
              <a:rPr lang="en-US" dirty="0"/>
              <a:t>Obligation to provide a safe level of staffing. </a:t>
            </a:r>
          </a:p>
          <a:p>
            <a:r>
              <a:rPr lang="en-US" dirty="0"/>
              <a:t>Enforced by Joint Commission for the Accreditation of Healthcare Organizations (JCAHO) and Medicare regulations. </a:t>
            </a:r>
          </a:p>
          <a:p>
            <a:r>
              <a:rPr lang="en-US" dirty="0"/>
              <a:t>Patient abandonment</a:t>
            </a:r>
          </a:p>
          <a:p>
            <a:pPr lvl="1"/>
            <a:r>
              <a:rPr lang="en-US" dirty="0"/>
              <a:t>When you are assigned a patient, and you do not fulfill the assignment to the best of your ability. Or if you walk off the job.</a:t>
            </a:r>
          </a:p>
        </p:txBody>
      </p:sp>
    </p:spTree>
    <p:extLst>
      <p:ext uri="{BB962C8B-B14F-4D97-AF65-F5344CB8AC3E}">
        <p14:creationId xmlns:p14="http://schemas.microsoft.com/office/powerpoint/2010/main" val="26726924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Worker’s Comp and FLSA</a:t>
            </a:r>
          </a:p>
        </p:txBody>
      </p:sp>
      <p:sp>
        <p:nvSpPr>
          <p:cNvPr id="3" name="Content Placeholder 2"/>
          <p:cNvSpPr>
            <a:spLocks noGrp="1"/>
          </p:cNvSpPr>
          <p:nvPr>
            <p:ph idx="1"/>
          </p:nvPr>
        </p:nvSpPr>
        <p:spPr>
          <a:xfrm>
            <a:off x="838200" y="1825624"/>
            <a:ext cx="10718800" cy="4651375"/>
          </a:xfrm>
        </p:spPr>
        <p:txBody>
          <a:bodyPr>
            <a:normAutofit/>
          </a:bodyPr>
          <a:lstStyle/>
          <a:p>
            <a:r>
              <a:rPr lang="en-US" dirty="0"/>
              <a:t>Worker’s Compensation (worker’s have a right to work in a safe environment)</a:t>
            </a:r>
          </a:p>
          <a:p>
            <a:pPr lvl="1"/>
            <a:r>
              <a:rPr lang="en-US" dirty="0"/>
              <a:t>Means of providing for medical care and compensation for work-related injuries. </a:t>
            </a:r>
          </a:p>
          <a:p>
            <a:pPr lvl="1"/>
            <a:r>
              <a:rPr lang="en-US" dirty="0"/>
              <a:t>Covers situations where an employee is injured doing his or her job, and it provides medical treatment, partial disability payments, and permanent total disability payments. </a:t>
            </a:r>
          </a:p>
          <a:p>
            <a:r>
              <a:rPr lang="en-US" dirty="0"/>
              <a:t>Fair Labor Standards Act (FLSA)</a:t>
            </a:r>
          </a:p>
          <a:p>
            <a:pPr lvl="1"/>
            <a:r>
              <a:rPr lang="en-US" dirty="0"/>
              <a:t>Provides minimum wage, equal pay, overtime pay, record-keeping, and child labor standards.</a:t>
            </a:r>
          </a:p>
          <a:p>
            <a:pPr lvl="2"/>
            <a:r>
              <a:rPr lang="en-US" dirty="0"/>
              <a:t>Exceptions include salaried persons (executives, administrative, or professional exemption)</a:t>
            </a:r>
          </a:p>
        </p:txBody>
      </p:sp>
    </p:spTree>
    <p:extLst>
      <p:ext uri="{BB962C8B-B14F-4D97-AF65-F5344CB8AC3E}">
        <p14:creationId xmlns:p14="http://schemas.microsoft.com/office/powerpoint/2010/main" val="3613839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7750" y="330201"/>
            <a:ext cx="10058400" cy="762000"/>
          </a:xfrm>
        </p:spPr>
        <p:txBody>
          <a:bodyPr/>
          <a:lstStyle/>
          <a:p>
            <a:pPr algn="ctr"/>
            <a:r>
              <a:rPr lang="en-US" dirty="0"/>
              <a:t>FMLA and EPA</a:t>
            </a:r>
          </a:p>
        </p:txBody>
      </p:sp>
      <p:sp>
        <p:nvSpPr>
          <p:cNvPr id="3" name="Content Placeholder 2"/>
          <p:cNvSpPr>
            <a:spLocks noGrp="1"/>
          </p:cNvSpPr>
          <p:nvPr>
            <p:ph idx="1"/>
          </p:nvPr>
        </p:nvSpPr>
        <p:spPr>
          <a:xfrm>
            <a:off x="527050" y="1396048"/>
            <a:ext cx="11431270" cy="4837111"/>
          </a:xfrm>
        </p:spPr>
        <p:txBody>
          <a:bodyPr>
            <a:normAutofit/>
          </a:bodyPr>
          <a:lstStyle/>
          <a:p>
            <a:r>
              <a:rPr lang="en-US" sz="2400" dirty="0"/>
              <a:t>Family and Medical Leave Act (FMLA)</a:t>
            </a:r>
          </a:p>
          <a:p>
            <a:pPr lvl="1"/>
            <a:r>
              <a:rPr lang="en-US" sz="2400" dirty="0"/>
              <a:t>Entitles eligible employees to take up to 12 weeks of unpaid job-protected leave in a 12 month period for specified family and medical reasons. </a:t>
            </a:r>
          </a:p>
          <a:p>
            <a:pPr lvl="1"/>
            <a:r>
              <a:rPr lang="en-US" sz="2400" dirty="0"/>
              <a:t>Must have worked for the employer for 12 months and worked at least 1,250 hours. </a:t>
            </a:r>
          </a:p>
          <a:p>
            <a:pPr lvl="1"/>
            <a:r>
              <a:rPr lang="en-US" sz="2400" dirty="0"/>
              <a:t>Must be one of the following reasons:</a:t>
            </a:r>
          </a:p>
          <a:p>
            <a:pPr lvl="2"/>
            <a:r>
              <a:rPr lang="en-US" sz="2400" dirty="0"/>
              <a:t>Birth and care of newborn child including adoption or foster care placement of a child</a:t>
            </a:r>
          </a:p>
          <a:p>
            <a:pPr lvl="2"/>
            <a:r>
              <a:rPr lang="en-US" sz="2400" dirty="0"/>
              <a:t>To care for an immediate family member (spouse, child, or parent) w/ a serious health condition</a:t>
            </a:r>
          </a:p>
          <a:p>
            <a:pPr lvl="2"/>
            <a:r>
              <a:rPr lang="en-US" sz="2400" dirty="0"/>
              <a:t>Employee has a serious health condition</a:t>
            </a:r>
          </a:p>
          <a:p>
            <a:r>
              <a:rPr lang="en-US" sz="2400" dirty="0"/>
              <a:t>Equal Pay Act (EPA)</a:t>
            </a:r>
          </a:p>
          <a:p>
            <a:pPr lvl="1"/>
            <a:r>
              <a:rPr lang="en-US" sz="2400" dirty="0"/>
              <a:t>Requires men and women be given equal pay for equal work in the same establishment</a:t>
            </a:r>
          </a:p>
        </p:txBody>
      </p:sp>
    </p:spTree>
    <p:extLst>
      <p:ext uri="{BB962C8B-B14F-4D97-AF65-F5344CB8AC3E}">
        <p14:creationId xmlns:p14="http://schemas.microsoft.com/office/powerpoint/2010/main" val="2804723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5230A27-1553-42F8-99D7-829868E137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772232D-B4D6-429F-B3D1-2D9891B85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bg2"/>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65030" y="963997"/>
            <a:ext cx="3254691" cy="4938361"/>
          </a:xfrm>
        </p:spPr>
        <p:txBody>
          <a:bodyPr anchor="ctr">
            <a:normAutofit/>
          </a:bodyPr>
          <a:lstStyle/>
          <a:p>
            <a:pPr algn="r"/>
            <a:r>
              <a:rPr lang="en-US" sz="4400"/>
              <a:t>ERISA, COBRA, AND FCA</a:t>
            </a:r>
          </a:p>
        </p:txBody>
      </p:sp>
      <p:cxnSp>
        <p:nvCxnSpPr>
          <p:cNvPr id="12" name="Straight Connector 11">
            <a:extLst>
              <a:ext uri="{FF2B5EF4-FFF2-40B4-BE49-F238E27FC236}">
                <a16:creationId xmlns:a16="http://schemas.microsoft.com/office/drawing/2014/main" id="{02CC3441-26B3-4381-B3DF-8AE3C288BC0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0251" y="2057399"/>
            <a:ext cx="0" cy="274320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5134882" y="963507"/>
            <a:ext cx="6135097" cy="4938851"/>
          </a:xfrm>
        </p:spPr>
        <p:txBody>
          <a:bodyPr anchor="ctr">
            <a:noAutofit/>
          </a:bodyPr>
          <a:lstStyle/>
          <a:p>
            <a:r>
              <a:rPr lang="en-US" sz="2400" dirty="0"/>
              <a:t>Employee Retirement Income Security Act (ERISA)</a:t>
            </a:r>
          </a:p>
          <a:p>
            <a:pPr lvl="1"/>
            <a:r>
              <a:rPr lang="en-US" sz="2400" dirty="0"/>
              <a:t>Federal law that sets minimum standards for most voluntarily established pension and health plans in private industry to provide protection for individuals in these plans. </a:t>
            </a:r>
          </a:p>
          <a:p>
            <a:r>
              <a:rPr lang="en-US" sz="2400" dirty="0"/>
              <a:t>Consolidated Omnibus Budget Reconciliation Act (COBRA)</a:t>
            </a:r>
          </a:p>
          <a:p>
            <a:pPr lvl="1"/>
            <a:r>
              <a:rPr lang="en-US" sz="2400" dirty="0"/>
              <a:t>Gives workers who lose their health benefits the right to choose to continue group health benefits provided by the plan under certain circumstances.</a:t>
            </a:r>
          </a:p>
          <a:p>
            <a:r>
              <a:rPr lang="en-US" sz="2400" dirty="0"/>
              <a:t>Federal False Claims Act (FCA)</a:t>
            </a:r>
          </a:p>
          <a:p>
            <a:pPr lvl="1"/>
            <a:r>
              <a:rPr lang="en-US" sz="2400" dirty="0"/>
              <a:t>Statute that empowers private citizens to act as private attorneys general to go after those who commit fraud against the government. </a:t>
            </a:r>
          </a:p>
        </p:txBody>
      </p:sp>
    </p:spTree>
    <p:extLst>
      <p:ext uri="{BB962C8B-B14F-4D97-AF65-F5344CB8AC3E}">
        <p14:creationId xmlns:p14="http://schemas.microsoft.com/office/powerpoint/2010/main" val="1911438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EEOC</a:t>
            </a:r>
          </a:p>
        </p:txBody>
      </p:sp>
      <p:sp>
        <p:nvSpPr>
          <p:cNvPr id="3" name="Content Placeholder 2"/>
          <p:cNvSpPr>
            <a:spLocks noGrp="1"/>
          </p:cNvSpPr>
          <p:nvPr>
            <p:ph idx="1"/>
          </p:nvPr>
        </p:nvSpPr>
        <p:spPr/>
        <p:txBody>
          <a:bodyPr/>
          <a:lstStyle/>
          <a:p>
            <a:r>
              <a:rPr lang="en-US" dirty="0"/>
              <a:t>Equal Employment Opportunity Commission (EEOC)</a:t>
            </a:r>
          </a:p>
          <a:p>
            <a:pPr lvl="1"/>
            <a:r>
              <a:rPr lang="en-US" dirty="0"/>
              <a:t>Federal anti-discrimination laws make it unlawful to discriminate based on a protected status. </a:t>
            </a:r>
          </a:p>
        </p:txBody>
      </p:sp>
    </p:spTree>
    <p:extLst>
      <p:ext uri="{BB962C8B-B14F-4D97-AF65-F5344CB8AC3E}">
        <p14:creationId xmlns:p14="http://schemas.microsoft.com/office/powerpoint/2010/main" val="4260480867"/>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otalTime>4</TotalTime>
  <Words>952</Words>
  <Application>Microsoft Office PowerPoint</Application>
  <PresentationFormat>Widescreen</PresentationFormat>
  <Paragraphs>75</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Calibri Light</vt:lpstr>
      <vt:lpstr>Retrospect</vt:lpstr>
      <vt:lpstr>Patient and Employee Rights</vt:lpstr>
      <vt:lpstr>Patients Right to Information Disclosure</vt:lpstr>
      <vt:lpstr>Patient Rights</vt:lpstr>
      <vt:lpstr>Informed Consent and EMTALA</vt:lpstr>
      <vt:lpstr>Advance Directive</vt:lpstr>
      <vt:lpstr>Restraints</vt:lpstr>
      <vt:lpstr>Laws that Protect Employees</vt:lpstr>
      <vt:lpstr>ADA and NLRA</vt:lpstr>
      <vt:lpstr>Staffing and Work Load</vt:lpstr>
      <vt:lpstr>Worker’s Comp and FLSA</vt:lpstr>
      <vt:lpstr>FMLA and EPA</vt:lpstr>
      <vt:lpstr>ERISA, COBRA, AND FCA</vt:lpstr>
      <vt:lpstr>EEOC</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Patient and Employee Rights</dc:title>
  <dc:creator>Lourdes Zambrana</dc:creator>
  <cp:lastModifiedBy>Lourdes Zambrana</cp:lastModifiedBy>
  <cp:revision>2</cp:revision>
  <dcterms:created xsi:type="dcterms:W3CDTF">2020-08-09T03:12:03Z</dcterms:created>
  <dcterms:modified xsi:type="dcterms:W3CDTF">2020-09-29T11:49:59Z</dcterms:modified>
</cp:coreProperties>
</file>